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notesMasterIdLst>
    <p:notesMasterId r:id="rId20"/>
  </p:notesMasterIdLst>
  <p:sldIdLst>
    <p:sldId id="260" r:id="rId5"/>
    <p:sldId id="261" r:id="rId6"/>
    <p:sldId id="277" r:id="rId7"/>
    <p:sldId id="268" r:id="rId8"/>
    <p:sldId id="270" r:id="rId9"/>
    <p:sldId id="276" r:id="rId10"/>
    <p:sldId id="263" r:id="rId11"/>
    <p:sldId id="274" r:id="rId12"/>
    <p:sldId id="275" r:id="rId13"/>
    <p:sldId id="269" r:id="rId14"/>
    <p:sldId id="262" r:id="rId15"/>
    <p:sldId id="266" r:id="rId16"/>
    <p:sldId id="278" r:id="rId17"/>
    <p:sldId id="272" r:id="rId18"/>
    <p:sldId id="273" r:id="rId19"/>
  </p:sldIdLst>
  <p:sldSz cx="18288000" cy="10287000"/>
  <p:notesSz cx="6858000" cy="9144000"/>
  <p:embeddedFontLst>
    <p:embeddedFont>
      <p:font typeface="Bernard MT Condensed" panose="02050806060905020404" pitchFamily="18" charset="77"/>
      <p:regular r:id="rId21"/>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52" autoAdjust="0"/>
    <p:restoredTop sz="94673" autoAdjust="0"/>
  </p:normalViewPr>
  <p:slideViewPr>
    <p:cSldViewPr>
      <p:cViewPr varScale="1">
        <p:scale>
          <a:sx n="77" d="100"/>
          <a:sy n="77" d="100"/>
        </p:scale>
        <p:origin x="576"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font" Target="fonts/font1.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37FA50-4058-E248-BB94-47558C3FD18A}" type="datetimeFigureOut">
              <a:rPr lang="en-US" smtClean="0"/>
              <a:t>7/23/24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51F154-F68E-414C-80E9-3EB9031A34CF}" type="slidenum">
              <a:rPr lang="en-US" smtClean="0"/>
              <a:t>‹#›</a:t>
            </a:fld>
            <a:endParaRPr lang="en-US"/>
          </a:p>
        </p:txBody>
      </p:sp>
    </p:spTree>
    <p:extLst>
      <p:ext uri="{BB962C8B-B14F-4D97-AF65-F5344CB8AC3E}">
        <p14:creationId xmlns:p14="http://schemas.microsoft.com/office/powerpoint/2010/main" val="21412615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mj-lt"/>
              <a:buAutoNum type="arabicPeriod"/>
            </a:pPr>
            <a:r>
              <a:rPr lang="en-NZ" sz="1800" b="0" i="0" u="none" strike="noStrike" dirty="0">
                <a:solidFill>
                  <a:srgbClr val="212121"/>
                </a:solidFill>
                <a:effectLst/>
                <a:latin typeface="Aptos" panose="020B0004020202020204" pitchFamily="34" charset="0"/>
              </a:rPr>
              <a:t>Werner, you talk often about taking camp beyond the gates – what do you mean when you say this?– a. talk about the many people, children &amp; youth who come to camp but have no where to return to.</a:t>
            </a:r>
          </a:p>
          <a:p>
            <a:pPr algn="l">
              <a:buFont typeface="+mj-lt"/>
              <a:buAutoNum type="arabicPeriod"/>
            </a:pPr>
            <a:r>
              <a:rPr lang="en-NZ" sz="1800" b="0" i="0" u="none" strike="noStrike" dirty="0">
                <a:solidFill>
                  <a:srgbClr val="212121"/>
                </a:solidFill>
                <a:effectLst/>
                <a:latin typeface="Aptos" panose="020B0004020202020204" pitchFamily="34" charset="0"/>
              </a:rPr>
              <a:t>How would you propose ways that Totara Springs would partner with church’s. </a:t>
            </a:r>
          </a:p>
          <a:p>
            <a:pPr algn="l">
              <a:buFont typeface="+mj-lt"/>
              <a:buAutoNum type="arabicPeriod"/>
            </a:pPr>
            <a:r>
              <a:rPr lang="en-NZ" sz="1800" b="0" i="0" u="none" strike="noStrike" dirty="0">
                <a:solidFill>
                  <a:srgbClr val="212121"/>
                </a:solidFill>
                <a:effectLst/>
                <a:latin typeface="Aptos" panose="020B0004020202020204" pitchFamily="34" charset="0"/>
              </a:rPr>
              <a:t>What do you want from church’s. </a:t>
            </a:r>
          </a:p>
          <a:p>
            <a:endParaRPr lang="en-US" dirty="0"/>
          </a:p>
        </p:txBody>
      </p:sp>
      <p:sp>
        <p:nvSpPr>
          <p:cNvPr id="4" name="Slide Number Placeholder 3"/>
          <p:cNvSpPr>
            <a:spLocks noGrp="1"/>
          </p:cNvSpPr>
          <p:nvPr>
            <p:ph type="sldNum" sz="quarter" idx="5"/>
          </p:nvPr>
        </p:nvSpPr>
        <p:spPr/>
        <p:txBody>
          <a:bodyPr/>
          <a:lstStyle/>
          <a:p>
            <a:fld id="{DB51F154-F68E-414C-80E9-3EB9031A34CF}" type="slidenum">
              <a:rPr lang="en-US" smtClean="0"/>
              <a:t>12</a:t>
            </a:fld>
            <a:endParaRPr lang="en-US"/>
          </a:p>
        </p:txBody>
      </p:sp>
    </p:spTree>
    <p:extLst>
      <p:ext uri="{BB962C8B-B14F-4D97-AF65-F5344CB8AC3E}">
        <p14:creationId xmlns:p14="http://schemas.microsoft.com/office/powerpoint/2010/main" val="445730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mj-lt"/>
              <a:buAutoNum type="arabicPeriod"/>
            </a:pPr>
            <a:r>
              <a:rPr lang="en-NZ" sz="1800" b="0" i="0" u="none" strike="noStrike" dirty="0">
                <a:solidFill>
                  <a:srgbClr val="212121"/>
                </a:solidFill>
                <a:effectLst/>
                <a:latin typeface="Aptos" panose="020B0004020202020204" pitchFamily="34" charset="0"/>
              </a:rPr>
              <a:t>Werner, you talk often about taking camp beyond the gates – what do you mean when you say this?– a. talk about the many people, children &amp; youth who come to camp but have no where to return to.</a:t>
            </a:r>
          </a:p>
          <a:p>
            <a:pPr algn="l">
              <a:buFont typeface="+mj-lt"/>
              <a:buAutoNum type="arabicPeriod"/>
            </a:pPr>
            <a:r>
              <a:rPr lang="en-NZ" sz="1800" b="0" i="0" u="none" strike="noStrike" dirty="0">
                <a:solidFill>
                  <a:srgbClr val="212121"/>
                </a:solidFill>
                <a:effectLst/>
                <a:latin typeface="Aptos" panose="020B0004020202020204" pitchFamily="34" charset="0"/>
              </a:rPr>
              <a:t>How would you propose ways that Totara Springs would partner with church’s. </a:t>
            </a:r>
          </a:p>
          <a:p>
            <a:pPr algn="l">
              <a:buFont typeface="+mj-lt"/>
              <a:buAutoNum type="arabicPeriod"/>
            </a:pPr>
            <a:r>
              <a:rPr lang="en-NZ" sz="1800" b="0" i="0" u="none" strike="noStrike" dirty="0">
                <a:solidFill>
                  <a:srgbClr val="212121"/>
                </a:solidFill>
                <a:effectLst/>
                <a:latin typeface="Aptos" panose="020B0004020202020204" pitchFamily="34" charset="0"/>
              </a:rPr>
              <a:t>What do you want from church’s. </a:t>
            </a:r>
          </a:p>
          <a:p>
            <a:endParaRPr lang="en-US" dirty="0"/>
          </a:p>
        </p:txBody>
      </p:sp>
      <p:sp>
        <p:nvSpPr>
          <p:cNvPr id="4" name="Slide Number Placeholder 3"/>
          <p:cNvSpPr>
            <a:spLocks noGrp="1"/>
          </p:cNvSpPr>
          <p:nvPr>
            <p:ph type="sldNum" sz="quarter" idx="5"/>
          </p:nvPr>
        </p:nvSpPr>
        <p:spPr/>
        <p:txBody>
          <a:bodyPr/>
          <a:lstStyle/>
          <a:p>
            <a:fld id="{DB51F154-F68E-414C-80E9-3EB9031A34CF}" type="slidenum">
              <a:rPr lang="en-US" smtClean="0"/>
              <a:t>13</a:t>
            </a:fld>
            <a:endParaRPr lang="en-US"/>
          </a:p>
        </p:txBody>
      </p:sp>
    </p:spTree>
    <p:extLst>
      <p:ext uri="{BB962C8B-B14F-4D97-AF65-F5344CB8AC3E}">
        <p14:creationId xmlns:p14="http://schemas.microsoft.com/office/powerpoint/2010/main" val="3907975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7/23/24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7/23/24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7/23/24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7/23/24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7/23/24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7/23/24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7/23/24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7/23/24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7/23/24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7/23/24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cccnz.nz/funding-support/"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mailto:richarddavis@cccnz.nz"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3505200" y="1489440"/>
            <a:ext cx="9906000" cy="1981200"/>
          </a:xfrm>
        </p:spPr>
        <p:txBody>
          <a:bodyPr>
            <a:noAutofit/>
          </a:bodyPr>
          <a:lstStyle/>
          <a:p>
            <a:r>
              <a:rPr lang="en-US" sz="5400" b="1" dirty="0">
                <a:latin typeface="+mn-lt"/>
              </a:rPr>
              <a:t>Partnering for Community Outreach</a:t>
            </a: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3733800" y="4610101"/>
            <a:ext cx="9677400" cy="914400"/>
          </a:xfrm>
        </p:spPr>
        <p:txBody>
          <a:bodyPr>
            <a:noAutofit/>
          </a:bodyPr>
          <a:lstStyle/>
          <a:p>
            <a:pPr marL="0" indent="0" algn="ctr">
              <a:buNone/>
            </a:pPr>
            <a:r>
              <a:rPr lang="en-US" sz="6000" b="1" dirty="0">
                <a:latin typeface="Bernard MT Condensed" panose="02050806060905020404" pitchFamily="18" charset="77"/>
                <a:cs typeface="Blackadder ITC" panose="020F0502020204030204" pitchFamily="34" charset="0"/>
              </a:rPr>
              <a:t>Richard Davis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571500"/>
            <a:ext cx="8229600" cy="1143000"/>
          </a:xfrm>
        </p:spPr>
        <p:txBody>
          <a:bodyPr>
            <a:noAutofit/>
          </a:bodyPr>
          <a:lstStyle/>
          <a:p>
            <a:r>
              <a:rPr lang="en-US" sz="4000" b="1" u="sng" dirty="0">
                <a:latin typeface="+mn-lt"/>
              </a:rPr>
              <a:t>Your Community</a:t>
            </a: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4267200" y="2880518"/>
            <a:ext cx="8229600" cy="4525963"/>
          </a:xfrm>
        </p:spPr>
        <p:txBody>
          <a:bodyPr>
            <a:noAutofit/>
          </a:bodyPr>
          <a:lstStyle/>
          <a:p>
            <a:pPr marL="0" indent="0" algn="ctr">
              <a:buNone/>
            </a:pPr>
            <a:r>
              <a:rPr lang="en-US" sz="3600" b="1" dirty="0">
                <a:latin typeface="Times New Roman" panose="02020603050405020304" pitchFamily="18" charset="0"/>
                <a:cs typeface="Times New Roman" panose="02020603050405020304" pitchFamily="18" charset="0"/>
              </a:rPr>
              <a:t>Loneliness</a:t>
            </a:r>
          </a:p>
          <a:p>
            <a:pPr marL="0" indent="0" algn="ctr">
              <a:buNone/>
            </a:pPr>
            <a:r>
              <a:rPr lang="en-US" sz="3600" b="1" dirty="0">
                <a:latin typeface="Times New Roman" panose="02020603050405020304" pitchFamily="18" charset="0"/>
                <a:cs typeface="Times New Roman" panose="02020603050405020304" pitchFamily="18" charset="0"/>
              </a:rPr>
              <a:t>Financial struggles</a:t>
            </a:r>
          </a:p>
          <a:p>
            <a:pPr marL="0" indent="0" algn="ctr">
              <a:buNone/>
            </a:pPr>
            <a:r>
              <a:rPr lang="en-US" sz="3600" b="1" dirty="0">
                <a:latin typeface="Times New Roman" panose="02020603050405020304" pitchFamily="18" charset="0"/>
                <a:cs typeface="Times New Roman" panose="02020603050405020304" pitchFamily="18" charset="0"/>
              </a:rPr>
              <a:t>Exhaustion and tiredness</a:t>
            </a:r>
          </a:p>
          <a:p>
            <a:pPr marL="0" indent="0" algn="ctr">
              <a:buNone/>
            </a:pPr>
            <a:r>
              <a:rPr lang="en-US" sz="3600" b="1" dirty="0">
                <a:latin typeface="Times New Roman" panose="02020603050405020304" pitchFamily="18" charset="0"/>
                <a:cs typeface="Times New Roman" panose="02020603050405020304" pitchFamily="18" charset="0"/>
              </a:rPr>
              <a:t>Difficulty is raising families</a:t>
            </a:r>
          </a:p>
          <a:p>
            <a:pPr marL="0" indent="0" algn="ctr">
              <a:buNone/>
            </a:pPr>
            <a:r>
              <a:rPr lang="en-US" sz="3600" b="1" dirty="0">
                <a:latin typeface="Times New Roman" panose="02020603050405020304" pitchFamily="18" charset="0"/>
                <a:cs typeface="Times New Roman" panose="02020603050405020304" pitchFamily="18" charset="0"/>
              </a:rPr>
              <a:t>A struggling with identity</a:t>
            </a:r>
          </a:p>
        </p:txBody>
      </p:sp>
    </p:spTree>
    <p:extLst>
      <p:ext uri="{BB962C8B-B14F-4D97-AF65-F5344CB8AC3E}">
        <p14:creationId xmlns:p14="http://schemas.microsoft.com/office/powerpoint/2010/main" val="9241773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571500"/>
            <a:ext cx="8229600" cy="1143000"/>
          </a:xfrm>
        </p:spPr>
        <p:txBody>
          <a:bodyPr>
            <a:noAutofit/>
          </a:bodyPr>
          <a:lstStyle/>
          <a:p>
            <a:r>
              <a:rPr lang="en-US" sz="4000" b="1" u="sng" dirty="0">
                <a:latin typeface="+mn-lt"/>
              </a:rPr>
              <a:t>Christian Camping within the Movement</a:t>
            </a: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4267200" y="2880518"/>
            <a:ext cx="8229600" cy="4525963"/>
          </a:xfrm>
        </p:spPr>
        <p:txBody>
          <a:bodyPr>
            <a:normAutofit/>
          </a:bodyPr>
          <a:lstStyle/>
          <a:p>
            <a:pPr marL="0" indent="0" algn="ctr">
              <a:buNone/>
            </a:pPr>
            <a:endParaRPr lang="en-US" sz="4400" b="1" dirty="0">
              <a:latin typeface="Times New Roman" panose="02020603050405020304" pitchFamily="18" charset="0"/>
              <a:cs typeface="Times New Roman" panose="02020603050405020304" pitchFamily="18" charset="0"/>
            </a:endParaRPr>
          </a:p>
          <a:p>
            <a:pPr marL="0" indent="0" algn="ctr">
              <a:buNone/>
            </a:pPr>
            <a:endParaRPr lang="en-US" sz="4400" b="1" dirty="0">
              <a:latin typeface="Times New Roman" panose="02020603050405020304" pitchFamily="18" charset="0"/>
              <a:cs typeface="Times New Roman" panose="02020603050405020304" pitchFamily="18" charset="0"/>
            </a:endParaRPr>
          </a:p>
          <a:p>
            <a:pPr marL="0" indent="0" algn="ctr">
              <a:buNone/>
            </a:pPr>
            <a:r>
              <a:rPr lang="en-US" sz="4400" b="1" dirty="0">
                <a:latin typeface="Times New Roman" panose="02020603050405020304" pitchFamily="18" charset="0"/>
                <a:cs typeface="Times New Roman" panose="02020603050405020304" pitchFamily="18" charset="0"/>
              </a:rPr>
              <a:t>Christian Camping’s identity in New Zealand</a:t>
            </a:r>
          </a:p>
          <a:p>
            <a:pPr marL="0" indent="0">
              <a:buNone/>
            </a:pPr>
            <a:endParaRPr lang="en-US" sz="4000" b="1"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8750385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3"/>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571500"/>
            <a:ext cx="8229600" cy="1143000"/>
          </a:xfrm>
        </p:spPr>
        <p:txBody>
          <a:bodyPr>
            <a:noAutofit/>
          </a:bodyPr>
          <a:lstStyle/>
          <a:p>
            <a:r>
              <a:rPr lang="en-US" b="1" u="sng" dirty="0">
                <a:latin typeface="+mn-lt"/>
              </a:rPr>
              <a:t>Stories of encouragement</a:t>
            </a: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4267200" y="2880518"/>
            <a:ext cx="8229600" cy="4525963"/>
          </a:xfrm>
        </p:spPr>
        <p:txBody>
          <a:bodyPr>
            <a:normAutofit fontScale="85000" lnSpcReduction="20000"/>
          </a:bodyPr>
          <a:lstStyle/>
          <a:p>
            <a:pPr marL="0" indent="0">
              <a:buNone/>
            </a:pPr>
            <a:r>
              <a:rPr lang="en-US" sz="4400" b="1" dirty="0" err="1">
                <a:latin typeface="Times New Roman" panose="02020603050405020304" pitchFamily="18" charset="0"/>
                <a:cs typeface="Times New Roman" panose="02020603050405020304" pitchFamily="18" charset="0"/>
              </a:rPr>
              <a:t>Manawaru</a:t>
            </a:r>
            <a:r>
              <a:rPr lang="en-US" sz="4400" b="1" dirty="0">
                <a:latin typeface="Times New Roman" panose="02020603050405020304" pitchFamily="18" charset="0"/>
                <a:cs typeface="Times New Roman" panose="02020603050405020304" pitchFamily="18" charset="0"/>
              </a:rPr>
              <a:t> Bible Chapel – seek to support the community</a:t>
            </a:r>
          </a:p>
          <a:p>
            <a:pPr marL="0" indent="0" algn="ctr">
              <a:buNone/>
            </a:pPr>
            <a:r>
              <a:rPr lang="en-US" sz="4400" b="1" dirty="0">
                <a:latin typeface="Times New Roman" panose="02020603050405020304" pitchFamily="18" charset="0"/>
                <a:cs typeface="Times New Roman" panose="02020603050405020304" pitchFamily="18" charset="0"/>
              </a:rPr>
              <a:t>…</a:t>
            </a:r>
          </a:p>
          <a:p>
            <a:pPr marL="0" indent="0">
              <a:buNone/>
            </a:pPr>
            <a:r>
              <a:rPr lang="en-US" sz="4400" b="1" dirty="0">
                <a:latin typeface="Times New Roman" panose="02020603050405020304" pitchFamily="18" charset="0"/>
                <a:cs typeface="Times New Roman" panose="02020603050405020304" pitchFamily="18" charset="0"/>
              </a:rPr>
              <a:t>Glen Innes/Tamaki CC/Willow Pk</a:t>
            </a:r>
          </a:p>
          <a:p>
            <a:pPr marL="0" indent="0" algn="ctr">
              <a:buNone/>
            </a:pPr>
            <a:r>
              <a:rPr lang="en-US" sz="4400" b="1" dirty="0">
                <a:latin typeface="Times New Roman" panose="02020603050405020304" pitchFamily="18" charset="0"/>
                <a:cs typeface="Times New Roman" panose="02020603050405020304" pitchFamily="18" charset="0"/>
              </a:rPr>
              <a:t>…</a:t>
            </a:r>
          </a:p>
          <a:p>
            <a:pPr marL="0" indent="0">
              <a:buNone/>
            </a:pPr>
            <a:r>
              <a:rPr lang="en-US" sz="4400" b="1" dirty="0">
                <a:latin typeface="Times New Roman" panose="02020603050405020304" pitchFamily="18" charset="0"/>
                <a:cs typeface="Times New Roman" panose="02020603050405020304" pitchFamily="18" charset="0"/>
              </a:rPr>
              <a:t>Totara Springs Christian Centre – serve and support the Church</a:t>
            </a:r>
          </a:p>
          <a:p>
            <a:pPr marL="0" indent="0" algn="ctr">
              <a:buNone/>
            </a:pPr>
            <a:r>
              <a:rPr lang="en-US" sz="4400" b="1" dirty="0">
                <a:latin typeface="Times New Roman" panose="02020603050405020304" pitchFamily="18" charset="0"/>
                <a:cs typeface="Times New Roman" panose="02020603050405020304" pitchFamily="18" charset="0"/>
              </a:rPr>
              <a:t>…</a:t>
            </a:r>
          </a:p>
          <a:p>
            <a:pPr marL="0" indent="0">
              <a:buNone/>
            </a:pPr>
            <a:endParaRPr lang="en-US" sz="4400" b="1" dirty="0">
              <a:latin typeface="Times New Roman" panose="02020603050405020304" pitchFamily="18" charset="0"/>
              <a:cs typeface="Times New Roman" panose="02020603050405020304" pitchFamily="18" charset="0"/>
            </a:endParaRPr>
          </a:p>
          <a:p>
            <a:pPr marL="0" indent="0">
              <a:buNone/>
            </a:pPr>
            <a:endParaRPr lang="en-US" sz="4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10628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3"/>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571500"/>
            <a:ext cx="8229600" cy="1143000"/>
          </a:xfrm>
        </p:spPr>
        <p:txBody>
          <a:bodyPr>
            <a:noAutofit/>
          </a:bodyPr>
          <a:lstStyle/>
          <a:p>
            <a:r>
              <a:rPr lang="en-US" sz="4400" b="1" u="sng" dirty="0">
                <a:latin typeface="+mn-lt"/>
              </a:rPr>
              <a:t>The Future – Church Centric Camping</a:t>
            </a:r>
            <a:endParaRPr lang="en-US" b="1" u="sng" dirty="0">
              <a:latin typeface="+mn-lt"/>
            </a:endParaRP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2133600" y="1943100"/>
            <a:ext cx="12268200" cy="6781800"/>
          </a:xfrm>
        </p:spPr>
        <p:txBody>
          <a:bodyPr>
            <a:normAutofit/>
          </a:bodyPr>
          <a:lstStyle/>
          <a:p>
            <a:pPr marL="0" indent="0">
              <a:buNone/>
            </a:pPr>
            <a:endParaRPr lang="en-US" sz="4400" b="1" dirty="0">
              <a:latin typeface="Times New Roman" panose="02020603050405020304" pitchFamily="18" charset="0"/>
              <a:cs typeface="Times New Roman" panose="02020603050405020304" pitchFamily="18" charset="0"/>
            </a:endParaRPr>
          </a:p>
          <a:p>
            <a:pPr marL="0" indent="0">
              <a:buNone/>
            </a:pPr>
            <a:endParaRPr lang="en-US" sz="4400" b="1"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1AE8D635-422C-34A3-9B4A-D6AC34282A07}"/>
              </a:ext>
            </a:extLst>
          </p:cNvPr>
          <p:cNvSpPr txBox="1"/>
          <p:nvPr/>
        </p:nvSpPr>
        <p:spPr>
          <a:xfrm>
            <a:off x="2110743" y="2386074"/>
            <a:ext cx="11734800" cy="6986528"/>
          </a:xfrm>
          <a:prstGeom prst="rect">
            <a:avLst/>
          </a:prstGeom>
          <a:noFill/>
        </p:spPr>
        <p:txBody>
          <a:bodyPr wrap="square">
            <a:spAutoFit/>
          </a:bodyPr>
          <a:lstStyle/>
          <a:p>
            <a:pPr marL="457200" lvl="0" indent="-457200">
              <a:buFont typeface="Arial" panose="020B0604020202020204" pitchFamily="34" charset="0"/>
              <a:buChar char="•"/>
            </a:pPr>
            <a:r>
              <a:rPr lang="en-US" sz="3200" b="1" dirty="0">
                <a:latin typeface="Times New Roman" panose="02020603050405020304" pitchFamily="18" charset="0"/>
                <a:cs typeface="Times New Roman" panose="02020603050405020304" pitchFamily="18" charset="0"/>
              </a:rPr>
              <a:t>Extension of the ministry of the local church and seeks to place the church vision at the </a:t>
            </a:r>
            <a:r>
              <a:rPr lang="en-US" sz="3200" b="1" dirty="0" err="1">
                <a:latin typeface="Times New Roman" panose="02020603050405020304" pitchFamily="18" charset="0"/>
                <a:cs typeface="Times New Roman" panose="02020603050405020304" pitchFamily="18" charset="0"/>
              </a:rPr>
              <a:t>centre</a:t>
            </a:r>
            <a:r>
              <a:rPr lang="en-US" sz="3200" b="1" dirty="0">
                <a:latin typeface="Times New Roman" panose="02020603050405020304" pitchFamily="18" charset="0"/>
                <a:cs typeface="Times New Roman" panose="02020603050405020304" pitchFamily="18" charset="0"/>
              </a:rPr>
              <a:t> of the camping mission</a:t>
            </a:r>
          </a:p>
          <a:p>
            <a:pPr marL="457200" lvl="0" indent="-457200">
              <a:buFont typeface="Arial" panose="020B0604020202020204" pitchFamily="34" charset="0"/>
              <a:buChar char="•"/>
            </a:pPr>
            <a:r>
              <a:rPr lang="en-US" sz="3200" b="1" dirty="0">
                <a:latin typeface="Times New Roman" panose="02020603050405020304" pitchFamily="18" charset="0"/>
                <a:cs typeface="Times New Roman" panose="02020603050405020304" pitchFamily="18" charset="0"/>
              </a:rPr>
              <a:t>Church leadership more inclined to invest and support (feed &amp; care) </a:t>
            </a:r>
          </a:p>
          <a:p>
            <a:pPr marL="457200" lvl="0" indent="-457200">
              <a:buFont typeface="Arial" panose="020B0604020202020204" pitchFamily="34" charset="0"/>
              <a:buChar char="•"/>
            </a:pPr>
            <a:r>
              <a:rPr lang="en-US" sz="3200" b="1" dirty="0">
                <a:latin typeface="Times New Roman" panose="02020603050405020304" pitchFamily="18" charset="0"/>
                <a:cs typeface="Times New Roman" panose="02020603050405020304" pitchFamily="18" charset="0"/>
              </a:rPr>
              <a:t>The church vision is clearly articulated. Camps serve and support the local church vision or regional vision to use the campsite to reach and disciple the lost</a:t>
            </a:r>
          </a:p>
          <a:p>
            <a:pPr marL="457200" lvl="0" indent="-457200">
              <a:buFont typeface="Arial" panose="020B0604020202020204" pitchFamily="34" charset="0"/>
              <a:buChar char="•"/>
            </a:pPr>
            <a:r>
              <a:rPr lang="en-US" sz="3200" b="1" dirty="0">
                <a:latin typeface="Times New Roman" panose="02020603050405020304" pitchFamily="18" charset="0"/>
                <a:cs typeface="Times New Roman" panose="02020603050405020304" pitchFamily="18" charset="0"/>
              </a:rPr>
              <a:t>It would allow camps to be proactively working with the local church</a:t>
            </a:r>
          </a:p>
          <a:p>
            <a:pPr marL="457200" lvl="0" indent="-457200">
              <a:buFont typeface="Arial" panose="020B0604020202020204" pitchFamily="34" charset="0"/>
              <a:buChar char="•"/>
            </a:pPr>
            <a:r>
              <a:rPr lang="en-US" sz="3200" b="1" dirty="0">
                <a:latin typeface="Times New Roman" panose="02020603050405020304" pitchFamily="18" charset="0"/>
                <a:cs typeface="Times New Roman" panose="02020603050405020304" pitchFamily="18" charset="0"/>
              </a:rPr>
              <a:t>Leadership development through church is integrated with leadership development of the camp</a:t>
            </a:r>
          </a:p>
          <a:p>
            <a:pPr marL="457200" lvl="0" indent="-457200">
              <a:buFont typeface="Arial" panose="020B0604020202020204" pitchFamily="34" charset="0"/>
              <a:buChar char="•"/>
            </a:pPr>
            <a:r>
              <a:rPr lang="en-US" sz="3200" b="1" dirty="0">
                <a:latin typeface="Times New Roman" panose="02020603050405020304" pitchFamily="18" charset="0"/>
                <a:cs typeface="Times New Roman" panose="02020603050405020304" pitchFamily="18" charset="0"/>
              </a:rPr>
              <a:t>Church work with the camp to see young people discipled for service in their local church</a:t>
            </a:r>
          </a:p>
          <a:p>
            <a:pPr marL="457200" lvl="0" indent="-457200">
              <a:buFont typeface="Arial" panose="020B0604020202020204" pitchFamily="34" charset="0"/>
              <a:buChar char="•"/>
            </a:pPr>
            <a:r>
              <a:rPr lang="en-US" sz="3200" b="1" dirty="0">
                <a:latin typeface="Times New Roman" panose="02020603050405020304" pitchFamily="18" charset="0"/>
                <a:cs typeface="Times New Roman" panose="02020603050405020304" pitchFamily="18" charset="0"/>
              </a:rPr>
              <a:t>The body of Christ is working together on Christ’s mission</a:t>
            </a:r>
          </a:p>
        </p:txBody>
      </p:sp>
    </p:spTree>
    <p:extLst>
      <p:ext uri="{BB962C8B-B14F-4D97-AF65-F5344CB8AC3E}">
        <p14:creationId xmlns:p14="http://schemas.microsoft.com/office/powerpoint/2010/main" val="22981941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571500"/>
            <a:ext cx="8229600" cy="1143000"/>
          </a:xfrm>
        </p:spPr>
        <p:txBody>
          <a:bodyPr>
            <a:noAutofit/>
          </a:bodyPr>
          <a:lstStyle/>
          <a:p>
            <a:r>
              <a:rPr lang="en-US" b="1" dirty="0">
                <a:latin typeface="+mn-lt"/>
              </a:rPr>
              <a:t>Why Camps can support your Community Visions</a:t>
            </a: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4267200" y="2880518"/>
            <a:ext cx="8229600" cy="4525963"/>
          </a:xfrm>
        </p:spPr>
        <p:txBody>
          <a:bodyPr>
            <a:noAutofit/>
          </a:bodyPr>
          <a:lstStyle/>
          <a:p>
            <a:r>
              <a:rPr lang="en-US" sz="4000" b="1" dirty="0">
                <a:latin typeface="Times New Roman" panose="02020603050405020304" pitchFamily="18" charset="0"/>
                <a:cs typeface="Times New Roman" panose="02020603050405020304" pitchFamily="18" charset="0"/>
              </a:rPr>
              <a:t>Camps reach unchurches families in your community already</a:t>
            </a:r>
          </a:p>
          <a:p>
            <a:r>
              <a:rPr lang="en-US" sz="4000" b="1" dirty="0">
                <a:latin typeface="Times New Roman" panose="02020603050405020304" pitchFamily="18" charset="0"/>
                <a:cs typeface="Times New Roman" panose="02020603050405020304" pitchFamily="18" charset="0"/>
              </a:rPr>
              <a:t>Christian Camps develop young leaders – we need them to be the next church leaders</a:t>
            </a:r>
          </a:p>
          <a:p>
            <a:r>
              <a:rPr lang="en-US" sz="4000" b="1" dirty="0">
                <a:latin typeface="Times New Roman" panose="02020603050405020304" pitchFamily="18" charset="0"/>
                <a:cs typeface="Times New Roman" panose="02020603050405020304" pitchFamily="18" charset="0"/>
              </a:rPr>
              <a:t>Camps are great places to learn to volunteer</a:t>
            </a:r>
          </a:p>
          <a:p>
            <a:r>
              <a:rPr lang="en-US" sz="4000" b="1" dirty="0">
                <a:latin typeface="Times New Roman" panose="02020603050405020304" pitchFamily="18" charset="0"/>
                <a:cs typeface="Times New Roman" panose="02020603050405020304" pitchFamily="18" charset="0"/>
              </a:rPr>
              <a:t>Camps have to stay relevant</a:t>
            </a:r>
          </a:p>
          <a:p>
            <a:r>
              <a:rPr lang="en-US" sz="4000" b="1" dirty="0">
                <a:latin typeface="Times New Roman" panose="02020603050405020304" pitchFamily="18" charset="0"/>
                <a:cs typeface="Times New Roman" panose="02020603050405020304" pitchFamily="18" charset="0"/>
              </a:rPr>
              <a:t>Camp are so much fun</a:t>
            </a:r>
          </a:p>
        </p:txBody>
      </p:sp>
    </p:spTree>
    <p:extLst>
      <p:ext uri="{BB962C8B-B14F-4D97-AF65-F5344CB8AC3E}">
        <p14:creationId xmlns:p14="http://schemas.microsoft.com/office/powerpoint/2010/main" val="40144824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571500"/>
            <a:ext cx="8229600" cy="1143000"/>
          </a:xfrm>
        </p:spPr>
        <p:txBody>
          <a:bodyPr>
            <a:noAutofit/>
          </a:bodyPr>
          <a:lstStyle/>
          <a:p>
            <a:r>
              <a:rPr lang="en-US" b="1" u="sng" dirty="0">
                <a:latin typeface="+mn-lt"/>
              </a:rPr>
              <a:t>Closing Notes</a:t>
            </a: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990600" y="1714500"/>
            <a:ext cx="14020800" cy="6473459"/>
          </a:xfrm>
        </p:spPr>
        <p:txBody>
          <a:bodyPr>
            <a:noAutofit/>
          </a:bodyPr>
          <a:lstStyle/>
          <a:p>
            <a:pPr marL="0" indent="0">
              <a:buNone/>
            </a:pPr>
            <a:r>
              <a:rPr lang="en-US" sz="4000" b="1" dirty="0">
                <a:latin typeface="Times New Roman" panose="02020603050405020304" pitchFamily="18" charset="0"/>
                <a:cs typeface="Times New Roman" panose="02020603050405020304" pitchFamily="18" charset="0"/>
              </a:rPr>
              <a:t>Our movement of Churches – share what you do, struggles, how to start</a:t>
            </a:r>
          </a:p>
          <a:p>
            <a:pPr marL="0" indent="0">
              <a:buNone/>
            </a:pPr>
            <a:r>
              <a:rPr lang="en-US" sz="4000" b="1" dirty="0">
                <a:latin typeface="Times New Roman" panose="02020603050405020304" pitchFamily="18" charset="0"/>
                <a:cs typeface="Times New Roman" panose="02020603050405020304" pitchFamily="18" charset="0"/>
              </a:rPr>
              <a:t>Our movement of camps – exist to serve you</a:t>
            </a:r>
          </a:p>
          <a:p>
            <a:pPr marL="0" indent="0">
              <a:buNone/>
            </a:pPr>
            <a:r>
              <a:rPr lang="en-US" sz="4000" b="1" dirty="0">
                <a:latin typeface="Times New Roman" panose="02020603050405020304" pitchFamily="18" charset="0"/>
                <a:cs typeface="Times New Roman" panose="02020603050405020304" pitchFamily="18" charset="0"/>
              </a:rPr>
              <a:t>Working together in partnership for community outreach for the sake of the Gospel </a:t>
            </a:r>
          </a:p>
          <a:p>
            <a:pPr marL="0" indent="0">
              <a:buNone/>
            </a:pPr>
            <a:r>
              <a:rPr lang="en-US" sz="4000" b="1" dirty="0">
                <a:latin typeface="Times New Roman" panose="02020603050405020304" pitchFamily="18" charset="0"/>
                <a:cs typeface="Times New Roman" panose="02020603050405020304" pitchFamily="18" charset="0"/>
              </a:rPr>
              <a:t>We can help fund! </a:t>
            </a:r>
            <a:r>
              <a:rPr lang="en-US" sz="4000" b="1" u="sng" dirty="0">
                <a:latin typeface="Times New Roman" panose="02020603050405020304" pitchFamily="18" charset="0"/>
                <a:cs typeface="Times New Roman" panose="02020603050405020304" pitchFamily="18" charset="0"/>
                <a:hlinkClick r:id="rId3"/>
              </a:rPr>
              <a:t>https://</a:t>
            </a:r>
            <a:r>
              <a:rPr lang="en-US" sz="4000" b="1" u="sng" dirty="0" err="1">
                <a:latin typeface="Times New Roman" panose="02020603050405020304" pitchFamily="18" charset="0"/>
                <a:cs typeface="Times New Roman" panose="02020603050405020304" pitchFamily="18" charset="0"/>
                <a:hlinkClick r:id="rId3"/>
              </a:rPr>
              <a:t>www.cccnz.nz</a:t>
            </a:r>
            <a:r>
              <a:rPr lang="en-US" sz="4000" b="1" u="sng" dirty="0">
                <a:latin typeface="Times New Roman" panose="02020603050405020304" pitchFamily="18" charset="0"/>
                <a:cs typeface="Times New Roman" panose="02020603050405020304" pitchFamily="18" charset="0"/>
                <a:hlinkClick r:id="rId3"/>
              </a:rPr>
              <a:t>/funding-support/</a:t>
            </a:r>
            <a:endParaRPr lang="en-US" sz="4000" b="1" u="sng" dirty="0">
              <a:latin typeface="Times New Roman" panose="02020603050405020304" pitchFamily="18" charset="0"/>
              <a:cs typeface="Times New Roman" panose="02020603050405020304" pitchFamily="18" charset="0"/>
            </a:endParaRPr>
          </a:p>
          <a:p>
            <a:pPr marL="0" indent="0">
              <a:buNone/>
            </a:pPr>
            <a:endParaRPr lang="en-US" sz="4000" b="1" dirty="0">
              <a:latin typeface="Times New Roman" panose="02020603050405020304" pitchFamily="18" charset="0"/>
              <a:cs typeface="Times New Roman" panose="02020603050405020304" pitchFamily="18" charset="0"/>
            </a:endParaRPr>
          </a:p>
          <a:p>
            <a:pPr marL="0" indent="0">
              <a:buNone/>
            </a:pPr>
            <a:r>
              <a:rPr lang="en-US" sz="4000" b="1" dirty="0">
                <a:latin typeface="Times New Roman" panose="02020603050405020304" pitchFamily="18" charset="0"/>
                <a:cs typeface="Times New Roman" panose="02020603050405020304" pitchFamily="18" charset="0"/>
              </a:rPr>
              <a:t>Love to talk with you - Email </a:t>
            </a:r>
            <a:r>
              <a:rPr lang="en-US" sz="4000" b="1" dirty="0">
                <a:latin typeface="Times New Roman" panose="02020603050405020304" pitchFamily="18" charset="0"/>
                <a:cs typeface="Times New Roman" panose="02020603050405020304" pitchFamily="18" charset="0"/>
                <a:hlinkClick r:id="rId4"/>
              </a:rPr>
              <a:t>richarddavis@cccnz.nz</a:t>
            </a:r>
            <a:endParaRPr lang="en-US" sz="4000" b="1" dirty="0">
              <a:latin typeface="Times New Roman" panose="02020603050405020304" pitchFamily="18" charset="0"/>
              <a:cs typeface="Times New Roman" panose="02020603050405020304" pitchFamily="18" charset="0"/>
            </a:endParaRPr>
          </a:p>
          <a:p>
            <a:pPr marL="0" indent="0">
              <a:buNone/>
            </a:pPr>
            <a:endParaRPr lang="en-US" sz="4000" b="1" dirty="0">
              <a:latin typeface="Times New Roman" panose="02020603050405020304" pitchFamily="18" charset="0"/>
              <a:cs typeface="Times New Roman" panose="02020603050405020304" pitchFamily="18" charset="0"/>
            </a:endParaRPr>
          </a:p>
          <a:p>
            <a:pPr marL="0" indent="0">
              <a:buNone/>
            </a:pPr>
            <a:r>
              <a:rPr lang="en-US" sz="4000" b="1" i="1" dirty="0">
                <a:latin typeface="Times New Roman" panose="02020603050405020304" pitchFamily="18" charset="0"/>
                <a:cs typeface="Times New Roman" panose="02020603050405020304" pitchFamily="18" charset="0"/>
              </a:rPr>
              <a:t>So faith comes from what is heard, and what is heard comes through the message about Christ’. Romans 10:17</a:t>
            </a:r>
          </a:p>
          <a:p>
            <a:pPr marL="0" indent="0">
              <a:buNone/>
            </a:pPr>
            <a:endParaRPr lang="en-US" sz="4000" dirty="0"/>
          </a:p>
        </p:txBody>
      </p:sp>
    </p:spTree>
    <p:extLst>
      <p:ext uri="{BB962C8B-B14F-4D97-AF65-F5344CB8AC3E}">
        <p14:creationId xmlns:p14="http://schemas.microsoft.com/office/powerpoint/2010/main" val="4289008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571500"/>
            <a:ext cx="8229600" cy="1143000"/>
          </a:xfrm>
        </p:spPr>
        <p:txBody>
          <a:bodyPr>
            <a:noAutofit/>
          </a:bodyPr>
          <a:lstStyle/>
          <a:p>
            <a:r>
              <a:rPr lang="en-US" b="1" u="sng" dirty="0">
                <a:latin typeface="+mn-lt"/>
              </a:rPr>
              <a:t>Partnering for Community Outreach</a:t>
            </a: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1828800" y="2880518"/>
            <a:ext cx="12496800" cy="4525963"/>
          </a:xfrm>
        </p:spPr>
        <p:txBody>
          <a:bodyPr>
            <a:noAutofit/>
          </a:bodyPr>
          <a:lstStyle/>
          <a:p>
            <a:pPr marL="0" indent="0" algn="ctr">
              <a:buNone/>
            </a:pPr>
            <a:r>
              <a:rPr lang="en-US" sz="4000" b="1" dirty="0">
                <a:latin typeface="Times New Roman" panose="02020603050405020304" pitchFamily="18" charset="0"/>
                <a:cs typeface="Times New Roman" panose="02020603050405020304" pitchFamily="18" charset="0"/>
              </a:rPr>
              <a:t>Local churches often have a vision for the lost in their community. However, we acknowledge that this can be hard work and that we can feel isolated and alone. In this workshop we will learn from like-minded churches how we can work together, especially with camps, to strengthen, deepen and potentially accelerate the church’s community outreach and help fulfil Christ’s mission</a:t>
            </a:r>
          </a:p>
        </p:txBody>
      </p:sp>
    </p:spTree>
    <p:extLst>
      <p:ext uri="{BB962C8B-B14F-4D97-AF65-F5344CB8AC3E}">
        <p14:creationId xmlns:p14="http://schemas.microsoft.com/office/powerpoint/2010/main" val="2863419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266700"/>
            <a:ext cx="8229600" cy="1143000"/>
          </a:xfrm>
        </p:spPr>
        <p:txBody>
          <a:bodyPr>
            <a:noAutofit/>
          </a:bodyPr>
          <a:lstStyle/>
          <a:p>
            <a:r>
              <a:rPr lang="en-US" sz="4400" b="1" u="sng" dirty="0">
                <a:latin typeface="+mn-lt"/>
              </a:rPr>
              <a:t>Colossians 4:7-15</a:t>
            </a:r>
            <a:endParaRPr lang="en-US" b="1" u="sng" dirty="0">
              <a:latin typeface="+mn-lt"/>
            </a:endParaRP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1828800" y="1715278"/>
            <a:ext cx="13335000" cy="8000222"/>
          </a:xfrm>
        </p:spPr>
        <p:txBody>
          <a:bodyPr>
            <a:noAutofit/>
          </a:bodyPr>
          <a:lstStyle/>
          <a:p>
            <a:pPr marL="0" indent="0">
              <a:buNone/>
            </a:pPr>
            <a:r>
              <a:rPr lang="en-NZ" b="1" i="0" u="none" strike="noStrike" dirty="0">
                <a:solidFill>
                  <a:srgbClr val="000000"/>
                </a:solidFill>
                <a:effectLst/>
                <a:latin typeface="Times New Roman" panose="02020603050405020304" pitchFamily="18" charset="0"/>
                <a:cs typeface="Times New Roman" panose="02020603050405020304" pitchFamily="18" charset="0"/>
              </a:rPr>
              <a:t>Tychicus</a:t>
            </a:r>
            <a:r>
              <a:rPr lang="en-NZ" b="0" i="0" u="none" strike="noStrike" dirty="0">
                <a:solidFill>
                  <a:srgbClr val="000000"/>
                </a:solidFill>
                <a:effectLst/>
                <a:latin typeface="Times New Roman" panose="02020603050405020304" pitchFamily="18" charset="0"/>
                <a:cs typeface="Times New Roman" panose="02020603050405020304" pitchFamily="18" charset="0"/>
              </a:rPr>
              <a:t> will tell you all the news about me. He is a dear brother, a faithful minister and fellow servant</a:t>
            </a:r>
            <a:r>
              <a:rPr lang="en-NZ" baseline="30000" dirty="0">
                <a:solidFill>
                  <a:srgbClr val="000000"/>
                </a:solidFill>
                <a:latin typeface="Times New Roman" panose="02020603050405020304" pitchFamily="18" charset="0"/>
                <a:cs typeface="Times New Roman" panose="02020603050405020304" pitchFamily="18" charset="0"/>
              </a:rPr>
              <a:t> </a:t>
            </a:r>
            <a:r>
              <a:rPr lang="en-NZ" b="0" i="0" u="none" strike="noStrike" dirty="0">
                <a:solidFill>
                  <a:srgbClr val="000000"/>
                </a:solidFill>
                <a:effectLst/>
                <a:latin typeface="Times New Roman" panose="02020603050405020304" pitchFamily="18" charset="0"/>
                <a:cs typeface="Times New Roman" panose="02020603050405020304" pitchFamily="18" charset="0"/>
              </a:rPr>
              <a:t>in the Lord. </a:t>
            </a:r>
            <a:r>
              <a:rPr lang="en-NZ" b="1" i="0" u="none" strike="noStrike" baseline="30000" dirty="0">
                <a:solidFill>
                  <a:srgbClr val="000000"/>
                </a:solidFill>
                <a:effectLst/>
                <a:latin typeface="Times New Roman" panose="02020603050405020304" pitchFamily="18" charset="0"/>
                <a:cs typeface="Times New Roman" panose="02020603050405020304" pitchFamily="18" charset="0"/>
              </a:rPr>
              <a:t>8 </a:t>
            </a:r>
            <a:r>
              <a:rPr lang="en-NZ" b="0" i="0" u="none" strike="noStrike" dirty="0">
                <a:solidFill>
                  <a:srgbClr val="000000"/>
                </a:solidFill>
                <a:effectLst/>
                <a:latin typeface="Times New Roman" panose="02020603050405020304" pitchFamily="18" charset="0"/>
                <a:cs typeface="Times New Roman" panose="02020603050405020304" pitchFamily="18" charset="0"/>
              </a:rPr>
              <a:t>I am sending him to you for the express purpose that you may know about our</a:t>
            </a:r>
            <a:r>
              <a:rPr lang="en-NZ" baseline="30000" dirty="0">
                <a:solidFill>
                  <a:srgbClr val="000000"/>
                </a:solidFill>
                <a:latin typeface="Times New Roman" panose="02020603050405020304" pitchFamily="18" charset="0"/>
                <a:cs typeface="Times New Roman" panose="02020603050405020304" pitchFamily="18" charset="0"/>
              </a:rPr>
              <a:t> </a:t>
            </a:r>
            <a:r>
              <a:rPr lang="en-NZ" b="0" i="0" u="none" strike="noStrike" dirty="0">
                <a:solidFill>
                  <a:srgbClr val="000000"/>
                </a:solidFill>
                <a:effectLst/>
                <a:latin typeface="Times New Roman" panose="02020603050405020304" pitchFamily="18" charset="0"/>
                <a:cs typeface="Times New Roman" panose="02020603050405020304" pitchFamily="18" charset="0"/>
              </a:rPr>
              <a:t>circumstances and that he may encourage your hearts. </a:t>
            </a:r>
            <a:r>
              <a:rPr lang="en-NZ" b="1" i="0" u="none" strike="noStrike" baseline="30000" dirty="0">
                <a:solidFill>
                  <a:srgbClr val="000000"/>
                </a:solidFill>
                <a:effectLst/>
                <a:latin typeface="Times New Roman" panose="02020603050405020304" pitchFamily="18" charset="0"/>
                <a:cs typeface="Times New Roman" panose="02020603050405020304" pitchFamily="18" charset="0"/>
              </a:rPr>
              <a:t>9 </a:t>
            </a:r>
            <a:r>
              <a:rPr lang="en-NZ" b="0" i="0" u="none" strike="noStrike" dirty="0">
                <a:solidFill>
                  <a:srgbClr val="000000"/>
                </a:solidFill>
                <a:effectLst/>
                <a:latin typeface="Times New Roman" panose="02020603050405020304" pitchFamily="18" charset="0"/>
                <a:cs typeface="Times New Roman" panose="02020603050405020304" pitchFamily="18" charset="0"/>
              </a:rPr>
              <a:t>He is coming with </a:t>
            </a:r>
            <a:r>
              <a:rPr lang="en-NZ" b="1" i="0" u="none" strike="noStrike" dirty="0">
                <a:solidFill>
                  <a:srgbClr val="000000"/>
                </a:solidFill>
                <a:effectLst/>
                <a:latin typeface="Times New Roman" panose="02020603050405020304" pitchFamily="18" charset="0"/>
                <a:cs typeface="Times New Roman" panose="02020603050405020304" pitchFamily="18" charset="0"/>
              </a:rPr>
              <a:t>Onesimus</a:t>
            </a:r>
            <a:r>
              <a:rPr lang="en-NZ" b="0" i="0" u="none" strike="noStrike" dirty="0">
                <a:solidFill>
                  <a:srgbClr val="000000"/>
                </a:solidFill>
                <a:effectLst/>
                <a:latin typeface="Times New Roman" panose="02020603050405020304" pitchFamily="18" charset="0"/>
                <a:cs typeface="Times New Roman" panose="02020603050405020304" pitchFamily="18" charset="0"/>
              </a:rPr>
              <a:t>, our faithful and dear brother, who is one of you. They will tell you everything that is happening here.</a:t>
            </a:r>
          </a:p>
          <a:p>
            <a:pPr marL="0" indent="0">
              <a:buNone/>
            </a:pPr>
            <a:r>
              <a:rPr lang="en-NZ" b="1" i="0" u="none" strike="noStrike" baseline="30000" dirty="0">
                <a:solidFill>
                  <a:srgbClr val="000000"/>
                </a:solidFill>
                <a:effectLst/>
                <a:latin typeface="Times New Roman" panose="02020603050405020304" pitchFamily="18" charset="0"/>
                <a:cs typeface="Times New Roman" panose="02020603050405020304" pitchFamily="18" charset="0"/>
              </a:rPr>
              <a:t>10 </a:t>
            </a:r>
            <a:r>
              <a:rPr lang="en-NZ" b="0" i="0" u="none" strike="noStrike" dirty="0">
                <a:solidFill>
                  <a:srgbClr val="000000"/>
                </a:solidFill>
                <a:effectLst/>
                <a:latin typeface="Times New Roman" panose="02020603050405020304" pitchFamily="18" charset="0"/>
                <a:cs typeface="Times New Roman" panose="02020603050405020304" pitchFamily="18" charset="0"/>
              </a:rPr>
              <a:t>My fellow prisoner </a:t>
            </a:r>
            <a:r>
              <a:rPr lang="en-NZ" b="1" i="0" u="none" strike="noStrike" dirty="0">
                <a:solidFill>
                  <a:srgbClr val="000000"/>
                </a:solidFill>
                <a:effectLst/>
                <a:latin typeface="Times New Roman" panose="02020603050405020304" pitchFamily="18" charset="0"/>
                <a:cs typeface="Times New Roman" panose="02020603050405020304" pitchFamily="18" charset="0"/>
              </a:rPr>
              <a:t>Aristarchus</a:t>
            </a:r>
            <a:r>
              <a:rPr lang="en-NZ" b="0" i="0" u="none" strike="noStrike" dirty="0">
                <a:solidFill>
                  <a:srgbClr val="000000"/>
                </a:solidFill>
                <a:effectLst/>
                <a:latin typeface="Times New Roman" panose="02020603050405020304" pitchFamily="18" charset="0"/>
                <a:cs typeface="Times New Roman" panose="02020603050405020304" pitchFamily="18" charset="0"/>
              </a:rPr>
              <a:t> sends you his greetings, as does </a:t>
            </a:r>
            <a:r>
              <a:rPr lang="en-NZ" b="1" i="0" u="none" strike="noStrike" dirty="0">
                <a:solidFill>
                  <a:srgbClr val="000000"/>
                </a:solidFill>
                <a:effectLst/>
                <a:latin typeface="Times New Roman" panose="02020603050405020304" pitchFamily="18" charset="0"/>
                <a:cs typeface="Times New Roman" panose="02020603050405020304" pitchFamily="18" charset="0"/>
              </a:rPr>
              <a:t>Mark</a:t>
            </a:r>
            <a:r>
              <a:rPr lang="en-NZ" b="0" i="0" u="none" strike="noStrike" dirty="0">
                <a:solidFill>
                  <a:srgbClr val="000000"/>
                </a:solidFill>
                <a:effectLst/>
                <a:latin typeface="Times New Roman" panose="02020603050405020304" pitchFamily="18" charset="0"/>
                <a:cs typeface="Times New Roman" panose="02020603050405020304" pitchFamily="18" charset="0"/>
              </a:rPr>
              <a:t>, the cousin of </a:t>
            </a:r>
            <a:r>
              <a:rPr lang="en-NZ" b="1" i="0" u="none" strike="noStrike" dirty="0">
                <a:solidFill>
                  <a:srgbClr val="000000"/>
                </a:solidFill>
                <a:effectLst/>
                <a:latin typeface="Times New Roman" panose="02020603050405020304" pitchFamily="18" charset="0"/>
                <a:cs typeface="Times New Roman" panose="02020603050405020304" pitchFamily="18" charset="0"/>
              </a:rPr>
              <a:t>Barnabas</a:t>
            </a:r>
            <a:r>
              <a:rPr lang="en-NZ" b="0" i="0" u="none" strike="noStrike" dirty="0">
                <a:solidFill>
                  <a:srgbClr val="000000"/>
                </a:solidFill>
                <a:effectLst/>
                <a:latin typeface="Times New Roman" panose="02020603050405020304" pitchFamily="18" charset="0"/>
                <a:cs typeface="Times New Roman" panose="02020603050405020304" pitchFamily="18" charset="0"/>
              </a:rPr>
              <a:t>. (You have received instructions about him; if he comes to you, welcome him.) </a:t>
            </a:r>
            <a:r>
              <a:rPr lang="en-NZ" b="1" i="0" u="none" strike="noStrike" baseline="30000" dirty="0">
                <a:solidFill>
                  <a:srgbClr val="000000"/>
                </a:solidFill>
                <a:effectLst/>
                <a:latin typeface="Times New Roman" panose="02020603050405020304" pitchFamily="18" charset="0"/>
                <a:cs typeface="Times New Roman" panose="02020603050405020304" pitchFamily="18" charset="0"/>
              </a:rPr>
              <a:t>11 </a:t>
            </a:r>
            <a:r>
              <a:rPr lang="en-NZ" b="1" i="0" u="none" strike="noStrike" dirty="0">
                <a:solidFill>
                  <a:srgbClr val="000000"/>
                </a:solidFill>
                <a:effectLst/>
                <a:latin typeface="Times New Roman" panose="02020603050405020304" pitchFamily="18" charset="0"/>
                <a:cs typeface="Times New Roman" panose="02020603050405020304" pitchFamily="18" charset="0"/>
              </a:rPr>
              <a:t>Jesus</a:t>
            </a:r>
            <a:r>
              <a:rPr lang="en-NZ" b="0" i="0" u="none" strike="noStrike" dirty="0">
                <a:solidFill>
                  <a:srgbClr val="000000"/>
                </a:solidFill>
                <a:effectLst/>
                <a:latin typeface="Times New Roman" panose="02020603050405020304" pitchFamily="18" charset="0"/>
                <a:cs typeface="Times New Roman" panose="02020603050405020304" pitchFamily="18" charset="0"/>
              </a:rPr>
              <a:t>, </a:t>
            </a:r>
            <a:r>
              <a:rPr lang="en-NZ" b="1" i="0" u="none" strike="noStrike" dirty="0">
                <a:solidFill>
                  <a:srgbClr val="000000"/>
                </a:solidFill>
                <a:effectLst/>
                <a:latin typeface="Times New Roman" panose="02020603050405020304" pitchFamily="18" charset="0"/>
                <a:cs typeface="Times New Roman" panose="02020603050405020304" pitchFamily="18" charset="0"/>
              </a:rPr>
              <a:t>who is called Justus</a:t>
            </a:r>
            <a:r>
              <a:rPr lang="en-NZ" b="0" i="0" u="none" strike="noStrike" dirty="0">
                <a:solidFill>
                  <a:srgbClr val="000000"/>
                </a:solidFill>
                <a:effectLst/>
                <a:latin typeface="Times New Roman" panose="02020603050405020304" pitchFamily="18" charset="0"/>
                <a:cs typeface="Times New Roman" panose="02020603050405020304" pitchFamily="18" charset="0"/>
              </a:rPr>
              <a:t>, also sends greetings. These are the only Jews among my co- workers for the kingdom of God, and they have proved a comfort to me. </a:t>
            </a:r>
            <a:r>
              <a:rPr lang="en-NZ" b="1" i="0" u="none" strike="noStrike" baseline="30000" dirty="0">
                <a:solidFill>
                  <a:srgbClr val="000000"/>
                </a:solidFill>
                <a:effectLst/>
                <a:latin typeface="Times New Roman" panose="02020603050405020304" pitchFamily="18" charset="0"/>
                <a:cs typeface="Times New Roman" panose="02020603050405020304" pitchFamily="18" charset="0"/>
              </a:rPr>
              <a:t>12 </a:t>
            </a:r>
            <a:r>
              <a:rPr lang="en-NZ" b="1" i="0" u="none" strike="noStrike" dirty="0">
                <a:solidFill>
                  <a:srgbClr val="000000"/>
                </a:solidFill>
                <a:effectLst/>
                <a:latin typeface="Times New Roman" panose="02020603050405020304" pitchFamily="18" charset="0"/>
                <a:cs typeface="Times New Roman" panose="02020603050405020304" pitchFamily="18" charset="0"/>
              </a:rPr>
              <a:t>Epaphras</a:t>
            </a:r>
            <a:r>
              <a:rPr lang="en-NZ" b="0" i="0" u="none" strike="noStrike" dirty="0">
                <a:solidFill>
                  <a:srgbClr val="000000"/>
                </a:solidFill>
                <a:effectLst/>
                <a:latin typeface="Times New Roman" panose="02020603050405020304" pitchFamily="18" charset="0"/>
                <a:cs typeface="Times New Roman" panose="02020603050405020304" pitchFamily="18" charset="0"/>
              </a:rPr>
              <a:t>, who is one of you and a servant of Christ Jesus, sends greetings. He is always wrestling in prayer for you, that you may stand firm in all the will of God, mature and fully assured. </a:t>
            </a:r>
            <a:r>
              <a:rPr lang="en-NZ" b="1" i="0" u="none" strike="noStrike" baseline="30000" dirty="0">
                <a:solidFill>
                  <a:srgbClr val="000000"/>
                </a:solidFill>
                <a:effectLst/>
                <a:latin typeface="Times New Roman" panose="02020603050405020304" pitchFamily="18" charset="0"/>
                <a:cs typeface="Times New Roman" panose="02020603050405020304" pitchFamily="18" charset="0"/>
              </a:rPr>
              <a:t>13 </a:t>
            </a:r>
            <a:r>
              <a:rPr lang="en-NZ" b="0" i="0" u="none" strike="noStrike" dirty="0">
                <a:solidFill>
                  <a:srgbClr val="000000"/>
                </a:solidFill>
                <a:effectLst/>
                <a:latin typeface="Times New Roman" panose="02020603050405020304" pitchFamily="18" charset="0"/>
                <a:cs typeface="Times New Roman" panose="02020603050405020304" pitchFamily="18" charset="0"/>
              </a:rPr>
              <a:t>I vouch for him that he is working hard for you and for those at Laodicea and Hierapolis. </a:t>
            </a:r>
            <a:r>
              <a:rPr lang="en-NZ" b="1" i="0" u="none" strike="noStrike" baseline="30000" dirty="0">
                <a:solidFill>
                  <a:srgbClr val="000000"/>
                </a:solidFill>
                <a:effectLst/>
                <a:latin typeface="Times New Roman" panose="02020603050405020304" pitchFamily="18" charset="0"/>
                <a:cs typeface="Times New Roman" panose="02020603050405020304" pitchFamily="18" charset="0"/>
              </a:rPr>
              <a:t>14 </a:t>
            </a:r>
            <a:r>
              <a:rPr lang="en-NZ" b="0" i="0" u="none" strike="noStrike" dirty="0">
                <a:solidFill>
                  <a:srgbClr val="000000"/>
                </a:solidFill>
                <a:effectLst/>
                <a:latin typeface="Times New Roman" panose="02020603050405020304" pitchFamily="18" charset="0"/>
                <a:cs typeface="Times New Roman" panose="02020603050405020304" pitchFamily="18" charset="0"/>
              </a:rPr>
              <a:t>Our dear friend</a:t>
            </a:r>
            <a:r>
              <a:rPr lang="en-NZ" b="1" i="0" u="none" strike="noStrike" dirty="0">
                <a:solidFill>
                  <a:srgbClr val="000000"/>
                </a:solidFill>
                <a:effectLst/>
                <a:latin typeface="Times New Roman" panose="02020603050405020304" pitchFamily="18" charset="0"/>
                <a:cs typeface="Times New Roman" panose="02020603050405020304" pitchFamily="18" charset="0"/>
              </a:rPr>
              <a:t> Luke</a:t>
            </a:r>
            <a:r>
              <a:rPr lang="en-NZ" b="0" i="0" u="none" strike="noStrike" dirty="0">
                <a:solidFill>
                  <a:srgbClr val="000000"/>
                </a:solidFill>
                <a:effectLst/>
                <a:latin typeface="Times New Roman" panose="02020603050405020304" pitchFamily="18" charset="0"/>
                <a:cs typeface="Times New Roman" panose="02020603050405020304" pitchFamily="18" charset="0"/>
              </a:rPr>
              <a:t>, the doctor, and </a:t>
            </a:r>
            <a:r>
              <a:rPr lang="en-NZ" b="1" i="0" u="none" strike="noStrike" dirty="0">
                <a:solidFill>
                  <a:srgbClr val="000000"/>
                </a:solidFill>
                <a:effectLst/>
                <a:latin typeface="Times New Roman" panose="02020603050405020304" pitchFamily="18" charset="0"/>
                <a:cs typeface="Times New Roman" panose="02020603050405020304" pitchFamily="18" charset="0"/>
              </a:rPr>
              <a:t>Demas</a:t>
            </a:r>
            <a:r>
              <a:rPr lang="en-NZ" b="0" i="0" u="none" strike="noStrike" dirty="0">
                <a:solidFill>
                  <a:srgbClr val="000000"/>
                </a:solidFill>
                <a:effectLst/>
                <a:latin typeface="Times New Roman" panose="02020603050405020304" pitchFamily="18" charset="0"/>
                <a:cs typeface="Times New Roman" panose="02020603050405020304" pitchFamily="18" charset="0"/>
              </a:rPr>
              <a:t> send greetings. </a:t>
            </a:r>
            <a:r>
              <a:rPr lang="en-NZ" b="1" i="0" u="none" strike="noStrike" baseline="30000" dirty="0">
                <a:solidFill>
                  <a:srgbClr val="000000"/>
                </a:solidFill>
                <a:effectLst/>
                <a:latin typeface="Times New Roman" panose="02020603050405020304" pitchFamily="18" charset="0"/>
                <a:cs typeface="Times New Roman" panose="02020603050405020304" pitchFamily="18" charset="0"/>
              </a:rPr>
              <a:t>15 </a:t>
            </a:r>
            <a:r>
              <a:rPr lang="en-NZ" b="0" i="0" u="none" strike="noStrike" dirty="0">
                <a:solidFill>
                  <a:srgbClr val="000000"/>
                </a:solidFill>
                <a:effectLst/>
                <a:latin typeface="Times New Roman" panose="02020603050405020304" pitchFamily="18" charset="0"/>
                <a:cs typeface="Times New Roman" panose="02020603050405020304" pitchFamily="18" charset="0"/>
              </a:rPr>
              <a:t>Give my greetings to the brothers and sisters at Laodicea, and to </a:t>
            </a:r>
            <a:r>
              <a:rPr lang="en-NZ" b="1" i="0" u="none" strike="noStrike" dirty="0">
                <a:solidFill>
                  <a:srgbClr val="000000"/>
                </a:solidFill>
                <a:effectLst/>
                <a:latin typeface="Times New Roman" panose="02020603050405020304" pitchFamily="18" charset="0"/>
                <a:cs typeface="Times New Roman" panose="02020603050405020304" pitchFamily="18" charset="0"/>
              </a:rPr>
              <a:t>Nympha</a:t>
            </a:r>
            <a:r>
              <a:rPr lang="en-NZ" b="0" i="0" u="none" strike="noStrike" dirty="0">
                <a:solidFill>
                  <a:srgbClr val="000000"/>
                </a:solidFill>
                <a:effectLst/>
                <a:latin typeface="Times New Roman" panose="02020603050405020304" pitchFamily="18" charset="0"/>
                <a:cs typeface="Times New Roman" panose="02020603050405020304" pitchFamily="18" charset="0"/>
              </a:rPr>
              <a:t> and the church in her house.</a:t>
            </a:r>
          </a:p>
          <a:p>
            <a:pPr marL="0" indent="0" algn="ctr">
              <a:buNone/>
            </a:pPr>
            <a:endParaRPr lang="en-US"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8870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571500"/>
            <a:ext cx="8229600" cy="1143000"/>
          </a:xfrm>
        </p:spPr>
        <p:txBody>
          <a:bodyPr>
            <a:noAutofit/>
          </a:bodyPr>
          <a:lstStyle/>
          <a:p>
            <a:r>
              <a:rPr lang="en-US" sz="4000" b="1" u="sng" dirty="0">
                <a:latin typeface="+mn-lt"/>
              </a:rPr>
              <a:t>Matthew 28:18-19 – the great commission</a:t>
            </a: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2590800" y="3162300"/>
            <a:ext cx="12268200" cy="4038600"/>
          </a:xfrm>
        </p:spPr>
        <p:txBody>
          <a:bodyPr>
            <a:noAutofit/>
          </a:bodyPr>
          <a:lstStyle/>
          <a:p>
            <a:pPr marL="0" indent="0" algn="ctr">
              <a:buNone/>
            </a:pPr>
            <a:r>
              <a:rPr lang="en-NZ" sz="4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Then Jesus came to them and said. All authority in heaven and on earth has been given to me. Therefore, go and make disciples of all nations, baptizing them in the name of the Father and of the Son and of the Holy Spirit, and teaching them to obey everything I have commanded you. And surely, I am with you always, to the very end of the age.”</a:t>
            </a:r>
            <a:endParaRPr lang="en-NZ" sz="40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endParaRPr lang="en-US" sz="4400" dirty="0"/>
          </a:p>
        </p:txBody>
      </p:sp>
    </p:spTree>
    <p:extLst>
      <p:ext uri="{BB962C8B-B14F-4D97-AF65-F5344CB8AC3E}">
        <p14:creationId xmlns:p14="http://schemas.microsoft.com/office/powerpoint/2010/main" val="1289458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571500"/>
            <a:ext cx="8229600" cy="1143000"/>
          </a:xfrm>
        </p:spPr>
        <p:txBody>
          <a:bodyPr>
            <a:noAutofit/>
          </a:bodyPr>
          <a:lstStyle/>
          <a:p>
            <a:endParaRPr lang="en-US" sz="4000" dirty="0">
              <a:latin typeface="+mn-lt"/>
            </a:endParaRP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2590800" y="3162300"/>
            <a:ext cx="12268200" cy="3733800"/>
          </a:xfrm>
        </p:spPr>
        <p:txBody>
          <a:bodyPr>
            <a:noAutofit/>
          </a:bodyPr>
          <a:lstStyle/>
          <a:p>
            <a:pPr marL="0" indent="0">
              <a:buNone/>
            </a:pPr>
            <a:r>
              <a:rPr lang="en-US" sz="4000" b="1" u="sng" dirty="0">
                <a:latin typeface="Times New Roman" panose="02020603050405020304" pitchFamily="18" charset="0"/>
                <a:cs typeface="Times New Roman" panose="02020603050405020304" pitchFamily="18" charset="0"/>
              </a:rPr>
              <a:t>Authority</a:t>
            </a:r>
            <a:r>
              <a:rPr lang="en-US" sz="4000" b="1" dirty="0">
                <a:latin typeface="Times New Roman" panose="02020603050405020304" pitchFamily="18" charset="0"/>
                <a:cs typeface="Times New Roman" panose="02020603050405020304" pitchFamily="18" charset="0"/>
              </a:rPr>
              <a:t> come from Jesus – we can have boldness and confidence</a:t>
            </a:r>
          </a:p>
          <a:p>
            <a:pPr marL="0" indent="0">
              <a:buNone/>
            </a:pPr>
            <a:r>
              <a:rPr lang="en-US" sz="4000" b="1" u="sng" dirty="0">
                <a:latin typeface="Times New Roman" panose="02020603050405020304" pitchFamily="18" charset="0"/>
                <a:cs typeface="Times New Roman" panose="02020603050405020304" pitchFamily="18" charset="0"/>
              </a:rPr>
              <a:t>Go</a:t>
            </a:r>
            <a:r>
              <a:rPr lang="en-US" sz="4000" b="1" dirty="0">
                <a:latin typeface="Times New Roman" panose="02020603050405020304" pitchFamily="18" charset="0"/>
                <a:cs typeface="Times New Roman" panose="02020603050405020304" pitchFamily="18" charset="0"/>
              </a:rPr>
              <a:t> out into the world. Travel where the lost reside</a:t>
            </a:r>
          </a:p>
          <a:p>
            <a:pPr marL="0" indent="0">
              <a:buNone/>
            </a:pPr>
            <a:r>
              <a:rPr lang="en-US" sz="4000" b="1" u="sng" dirty="0">
                <a:latin typeface="Times New Roman" panose="02020603050405020304" pitchFamily="18" charset="0"/>
                <a:cs typeface="Times New Roman" panose="02020603050405020304" pitchFamily="18" charset="0"/>
              </a:rPr>
              <a:t>Making disciples </a:t>
            </a:r>
            <a:r>
              <a:rPr lang="en-US" sz="4000" b="1" dirty="0">
                <a:latin typeface="Times New Roman" panose="02020603050405020304" pitchFamily="18" charset="0"/>
                <a:cs typeface="Times New Roman" panose="02020603050405020304" pitchFamily="18" charset="0"/>
              </a:rPr>
              <a:t>is an active process we all participate in. It is a hard, lengthy and sometimes messy process however we are in this together</a:t>
            </a:r>
          </a:p>
          <a:p>
            <a:pPr marL="0" indent="0">
              <a:buNone/>
            </a:pPr>
            <a:r>
              <a:rPr lang="en-US" sz="4000" b="1" u="sng" dirty="0">
                <a:latin typeface="Times New Roman" panose="02020603050405020304" pitchFamily="18" charset="0"/>
                <a:cs typeface="Times New Roman" panose="02020603050405020304" pitchFamily="18" charset="0"/>
              </a:rPr>
              <a:t>All nations </a:t>
            </a:r>
            <a:r>
              <a:rPr lang="en-US" sz="4000" b="1" dirty="0">
                <a:latin typeface="Times New Roman" panose="02020603050405020304" pitchFamily="18" charset="0"/>
                <a:cs typeface="Times New Roman" panose="02020603050405020304" pitchFamily="18" charset="0"/>
              </a:rPr>
              <a:t>(or all peoples) no matter their background. </a:t>
            </a:r>
          </a:p>
        </p:txBody>
      </p:sp>
    </p:spTree>
    <p:extLst>
      <p:ext uri="{BB962C8B-B14F-4D97-AF65-F5344CB8AC3E}">
        <p14:creationId xmlns:p14="http://schemas.microsoft.com/office/powerpoint/2010/main" val="1237646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1028700"/>
            <a:ext cx="8229600" cy="1143000"/>
          </a:xfrm>
        </p:spPr>
        <p:txBody>
          <a:bodyPr>
            <a:noAutofit/>
          </a:bodyPr>
          <a:lstStyle/>
          <a:p>
            <a:br>
              <a:rPr lang="en-US" b="1" u="sng" dirty="0"/>
            </a:br>
            <a:endParaRPr lang="en-US" dirty="0">
              <a:latin typeface="+mn-lt"/>
            </a:endParaRP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2133600" y="2880518"/>
            <a:ext cx="12268200" cy="4525963"/>
          </a:xfrm>
        </p:spPr>
        <p:txBody>
          <a:bodyPr>
            <a:normAutofit/>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296909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1028700"/>
            <a:ext cx="8229600" cy="1143000"/>
          </a:xfrm>
        </p:spPr>
        <p:txBody>
          <a:bodyPr>
            <a:noAutofit/>
          </a:bodyPr>
          <a:lstStyle/>
          <a:p>
            <a:r>
              <a:rPr lang="en-US" b="1" u="sng" dirty="0"/>
              <a:t>The Church in the community</a:t>
            </a:r>
            <a:br>
              <a:rPr lang="en-US" b="1" u="sng" dirty="0"/>
            </a:br>
            <a:endParaRPr lang="en-US" dirty="0">
              <a:latin typeface="+mn-lt"/>
            </a:endParaRP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2133600" y="2880518"/>
            <a:ext cx="12268200" cy="4525963"/>
          </a:xfrm>
        </p:spPr>
        <p:txBody>
          <a:bodyPr>
            <a:normAutofit fontScale="62500" lnSpcReduction="20000"/>
          </a:bodyPr>
          <a:lstStyle/>
          <a:p>
            <a:pPr marL="0" indent="0" algn="ctr">
              <a:buNone/>
            </a:pPr>
            <a:endParaRPr lang="en-US" sz="4400" dirty="0"/>
          </a:p>
          <a:p>
            <a:pPr marL="0" indent="0" algn="ctr">
              <a:buNone/>
            </a:pPr>
            <a:r>
              <a:rPr lang="en-US" sz="5700" b="1" dirty="0">
                <a:latin typeface="Times New Roman" panose="02020603050405020304" pitchFamily="18" charset="0"/>
                <a:cs typeface="Times New Roman" panose="02020603050405020304" pitchFamily="18" charset="0"/>
              </a:rPr>
              <a:t>My friends, what good is it for one of you to say that you have faith if your actions do not prove it? Can that faith save you? Suppose there are brothers and sisters who need clothes and don’t have enough to eat. What good is there in your saying to them,” God bless you! Keep warm and eat well!” – if you don’t give them the necessities of life? So it is with faith: if it is alone and includes no actions, then it is dead . </a:t>
            </a:r>
          </a:p>
          <a:p>
            <a:pPr marL="0" indent="0" algn="ctr">
              <a:buNone/>
            </a:pPr>
            <a:r>
              <a:rPr lang="en-US" sz="5700" b="1" dirty="0">
                <a:latin typeface="Times New Roman" panose="02020603050405020304" pitchFamily="18" charset="0"/>
                <a:cs typeface="Times New Roman" panose="02020603050405020304" pitchFamily="18" charset="0"/>
              </a:rPr>
              <a:t>JAMES 2:14-17</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31285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1028700"/>
            <a:ext cx="8229600" cy="1143000"/>
          </a:xfrm>
        </p:spPr>
        <p:txBody>
          <a:bodyPr>
            <a:noAutofit/>
          </a:bodyPr>
          <a:lstStyle/>
          <a:p>
            <a:r>
              <a:rPr lang="en-US" b="1" u="sng" dirty="0"/>
              <a:t>The Church in the community</a:t>
            </a:r>
            <a:br>
              <a:rPr lang="en-US" b="1" u="sng" dirty="0"/>
            </a:br>
            <a:endParaRPr lang="en-US" dirty="0">
              <a:latin typeface="+mn-lt"/>
            </a:endParaRP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2133600" y="2880518"/>
            <a:ext cx="12268200" cy="4525963"/>
          </a:xfrm>
        </p:spPr>
        <p:txBody>
          <a:bodyPr>
            <a:normAutofit fontScale="70000" lnSpcReduction="20000"/>
          </a:bodyPr>
          <a:lstStyle/>
          <a:p>
            <a:pPr marL="0" indent="0" algn="ctr">
              <a:buNone/>
            </a:pPr>
            <a:endParaRPr lang="en-US" sz="4400" dirty="0"/>
          </a:p>
          <a:p>
            <a:pPr marL="0" indent="0" algn="ctr">
              <a:buNone/>
            </a:pPr>
            <a:r>
              <a:rPr lang="en-US" sz="4400" b="1" dirty="0">
                <a:latin typeface="Times New Roman" panose="02020603050405020304" pitchFamily="18" charset="0"/>
                <a:cs typeface="Times New Roman" panose="02020603050405020304" pitchFamily="18" charset="0"/>
              </a:rPr>
              <a:t>Love must be completely sincere. Hate what is evil, hold onto what is good. Love one another warmly as Christians, and be eager to show respect for one another. Work hard and do not be lazy. Serve the Lord with a heart full of devotion. Let your hope keep you joyful, be patient in your troubles, and pray at all times. Share your belongings with your needy fellow Christians, and open your home to strangers. Ask God to bless those who persecute you – yes, ask him to bless, not to curse. Be happy with those who are happy, weep with those who weep. Have the same concern for everyone. Do not be proud, but accept humble duties. Do  not think of yourselves as wise. ROMANS 12:9-16</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518740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1028700"/>
            <a:ext cx="8229600" cy="1143000"/>
          </a:xfrm>
        </p:spPr>
        <p:txBody>
          <a:bodyPr>
            <a:noAutofit/>
          </a:bodyPr>
          <a:lstStyle/>
          <a:p>
            <a:r>
              <a:rPr lang="en-US" b="1" u="sng" dirty="0"/>
              <a:t>The Church in the community</a:t>
            </a:r>
            <a:br>
              <a:rPr lang="en-US" b="1" u="sng" dirty="0"/>
            </a:br>
            <a:endParaRPr lang="en-US" dirty="0">
              <a:latin typeface="+mn-lt"/>
            </a:endParaRP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2133600" y="2880518"/>
            <a:ext cx="12268200" cy="4525963"/>
          </a:xfrm>
        </p:spPr>
        <p:txBody>
          <a:bodyPr>
            <a:normAutofit fontScale="77500" lnSpcReduction="20000"/>
          </a:bodyPr>
          <a:lstStyle/>
          <a:p>
            <a:pPr marL="0" indent="0" algn="ctr">
              <a:buNone/>
            </a:pPr>
            <a:r>
              <a:rPr lang="en-US" sz="4400" b="1" dirty="0">
                <a:latin typeface="Times New Roman" panose="02020603050405020304" pitchFamily="18" charset="0"/>
                <a:cs typeface="Times New Roman" panose="02020603050405020304" pitchFamily="18" charset="0"/>
              </a:rPr>
              <a:t>You are like salt for the whole human race. But if salt loses its saltiness, there is no way to make it salty again. It has become worthless, so it is thrown out and people trample on it. </a:t>
            </a:r>
          </a:p>
          <a:p>
            <a:pPr marL="0" indent="0" algn="ctr">
              <a:buNone/>
            </a:pPr>
            <a:endParaRPr lang="en-US" sz="4400" b="1" dirty="0">
              <a:latin typeface="Times New Roman" panose="02020603050405020304" pitchFamily="18" charset="0"/>
              <a:cs typeface="Times New Roman" panose="02020603050405020304" pitchFamily="18" charset="0"/>
            </a:endParaRPr>
          </a:p>
          <a:p>
            <a:pPr marL="0" indent="0" algn="ctr">
              <a:buNone/>
            </a:pPr>
            <a:r>
              <a:rPr lang="en-US" sz="4400" b="1" dirty="0">
                <a:latin typeface="Times New Roman" panose="02020603050405020304" pitchFamily="18" charset="0"/>
                <a:cs typeface="Times New Roman" panose="02020603050405020304" pitchFamily="18" charset="0"/>
              </a:rPr>
              <a:t>You are like a light for the whole world. A city built on a hill cannot be hid. No one lights a lamp and puts it under a bowl; instead it is put on the lampstand, where it gives light for everyone in the house. In the same way your light must shine before people, so that they will see the good things you do and praise your Father in heaven. MATTHEW 5:13-16</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0999307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dc064e63-ed66-4316-b8c8-acf766df3c2d" xsi:nil="true"/>
    <lcf76f155ced4ddcb4097134ff3c332f xmlns="5b787112-a2df-47e2-b6fa-961b82131c33">
      <Terms xmlns="http://schemas.microsoft.com/office/infopath/2007/PartnerControls"/>
    </lcf76f155ced4ddcb4097134ff3c332f>
    <Notes0 xmlns="5b787112-a2df-47e2-b6fa-961b82131c33" xsi:nil="true"/>
    <Image xmlns="5b787112-a2df-47e2-b6fa-961b82131c3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2AB0FA8A458E54EB3C916384274EFE7" ma:contentTypeVersion="20" ma:contentTypeDescription="Create a new document." ma:contentTypeScope="" ma:versionID="669b3195ccf9479d42f1e6c6f2a610c6">
  <xsd:schema xmlns:xsd="http://www.w3.org/2001/XMLSchema" xmlns:xs="http://www.w3.org/2001/XMLSchema" xmlns:p="http://schemas.microsoft.com/office/2006/metadata/properties" xmlns:ns2="5b787112-a2df-47e2-b6fa-961b82131c33" xmlns:ns3="dc064e63-ed66-4316-b8c8-acf766df3c2d" targetNamespace="http://schemas.microsoft.com/office/2006/metadata/properties" ma:root="true" ma:fieldsID="fa90f2cc5728f56b7e8dba4f5012e4b4" ns2:_="" ns3:_="">
    <xsd:import namespace="5b787112-a2df-47e2-b6fa-961b82131c33"/>
    <xsd:import namespace="dc064e63-ed66-4316-b8c8-acf766df3c2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EventHashCode" minOccurs="0"/>
                <xsd:element ref="ns2:MediaServiceGenerationTime" minOccurs="0"/>
                <xsd:element ref="ns2:Notes0"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Imag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787112-a2df-47e2-b6fa-961b82131c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Notes0" ma:index="18" nillable="true" ma:displayName="Notes" ma:format="Dropdown" ma:internalName="Notes0">
      <xsd:simpleType>
        <xsd:restriction base="dms:Text">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c1c7281c-57cf-4909-afe4-4e42d36229c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element name="Image" ma:index="26" nillable="true" ma:displayName="Image" ma:format="Thumbnail" ma:internalName="Image">
      <xsd:simpleType>
        <xsd:restriction base="dms:Unknown"/>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c064e63-ed66-4316-b8c8-acf766df3c2d"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bcfea1b2-40eb-4b02-9e7b-d6e24a5cbe10}" ma:internalName="TaxCatchAll" ma:showField="CatchAllData" ma:web="dc064e63-ed66-4316-b8c8-acf766df3c2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DADEFC5-27F7-4890-A3EF-5FFB189CB0C6}">
  <ds:schemaRefs>
    <ds:schemaRef ds:uri="http://schemas.microsoft.com/office/2006/metadata/properties"/>
    <ds:schemaRef ds:uri="http://schemas.microsoft.com/office/infopath/2007/PartnerControls"/>
    <ds:schemaRef ds:uri="dc064e63-ed66-4316-b8c8-acf766df3c2d"/>
    <ds:schemaRef ds:uri="5b787112-a2df-47e2-b6fa-961b82131c33"/>
  </ds:schemaRefs>
</ds:datastoreItem>
</file>

<file path=customXml/itemProps2.xml><?xml version="1.0" encoding="utf-8"?>
<ds:datastoreItem xmlns:ds="http://schemas.openxmlformats.org/officeDocument/2006/customXml" ds:itemID="{6721C274-F89D-4AB3-AAD2-44D50252B98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b787112-a2df-47e2-b6fa-961b82131c33"/>
    <ds:schemaRef ds:uri="dc064e63-ed66-4316-b8c8-acf766df3c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DC40C45-50FA-4EB0-9E33-E9795DD1103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583</TotalTime>
  <Words>1310</Words>
  <Application>Microsoft Macintosh PowerPoint</Application>
  <PresentationFormat>Custom</PresentationFormat>
  <Paragraphs>81</Paragraphs>
  <Slides>15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Calibri</vt:lpstr>
      <vt:lpstr>Aptos</vt:lpstr>
      <vt:lpstr>Arial</vt:lpstr>
      <vt:lpstr>Bernard MT Condensed</vt:lpstr>
      <vt:lpstr>Times New Roman</vt:lpstr>
      <vt:lpstr>Office Theme</vt:lpstr>
      <vt:lpstr>Partnering for Community Outreach</vt:lpstr>
      <vt:lpstr>Partnering for Community Outreach</vt:lpstr>
      <vt:lpstr>Colossians 4:7-15</vt:lpstr>
      <vt:lpstr>Matthew 28:18-19 – the great commission</vt:lpstr>
      <vt:lpstr>PowerPoint Presentation</vt:lpstr>
      <vt:lpstr> </vt:lpstr>
      <vt:lpstr>The Church in the community </vt:lpstr>
      <vt:lpstr>The Church in the community </vt:lpstr>
      <vt:lpstr>The Church in the community </vt:lpstr>
      <vt:lpstr>Your Community</vt:lpstr>
      <vt:lpstr>Christian Camping within the Movement</vt:lpstr>
      <vt:lpstr>Stories of encouragement</vt:lpstr>
      <vt:lpstr>The Future – Church Centric Camping</vt:lpstr>
      <vt:lpstr>Why Camps can support your Community Visions</vt:lpstr>
      <vt:lpstr>Closing Notes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2024 Regional Summit Slides</dc:title>
  <cp:lastModifiedBy>Sophia Sinclair</cp:lastModifiedBy>
  <cp:revision>12</cp:revision>
  <dcterms:created xsi:type="dcterms:W3CDTF">2006-08-16T00:00:00Z</dcterms:created>
  <dcterms:modified xsi:type="dcterms:W3CDTF">2024-07-23T04:26:29Z</dcterms:modified>
  <dc:identifier>DAF8tnlm11A</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0x010100B2AB0FA8A458E54EB3C916384274EFE7</vt:lpwstr>
  </property>
</Properties>
</file>